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60" r:id="rId4"/>
    <p:sldId id="263" r:id="rId5"/>
    <p:sldId id="262" r:id="rId6"/>
    <p:sldId id="261" r:id="rId7"/>
    <p:sldId id="264" r:id="rId8"/>
    <p:sldId id="265" r:id="rId9"/>
    <p:sldId id="266" r:id="rId10"/>
    <p:sldId id="267" r:id="rId11"/>
    <p:sldId id="268" r:id="rId12"/>
    <p:sldId id="269" r:id="rId13"/>
    <p:sldId id="270" r:id="rId14"/>
    <p:sldId id="271" r:id="rId15"/>
    <p:sldId id="273" r:id="rId16"/>
    <p:sldId id="274" r:id="rId17"/>
    <p:sldId id="27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9"/>
  </p:normalViewPr>
  <p:slideViewPr>
    <p:cSldViewPr snapToGrid="0">
      <p:cViewPr varScale="1">
        <p:scale>
          <a:sx n="110" d="100"/>
          <a:sy n="110" d="100"/>
        </p:scale>
        <p:origin x="1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F87314-FDA1-994F-A6E8-1552D2E0DA3A}" type="datetimeFigureOut">
              <a:rPr lang="en-US" smtClean="0"/>
              <a:t>5/29/23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74EAB-C44A-7F4B-8BD9-B5EE2B301CAA}" type="slidenum">
              <a:rPr lang="en-US" smtClean="0"/>
              <a:t>‹#›</a:t>
            </a:fld>
            <a:endParaRPr lang="en-US"/>
          </a:p>
        </p:txBody>
      </p:sp>
    </p:spTree>
    <p:extLst>
      <p:ext uri="{BB962C8B-B14F-4D97-AF65-F5344CB8AC3E}">
        <p14:creationId xmlns:p14="http://schemas.microsoft.com/office/powerpoint/2010/main" val="3305238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87314-FDA1-994F-A6E8-1552D2E0DA3A}" type="datetimeFigureOut">
              <a:rPr lang="en-US" smtClean="0"/>
              <a:t>5/29/23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74EAB-C44A-7F4B-8BD9-B5EE2B301CAA}" type="slidenum">
              <a:rPr lang="en-US" smtClean="0"/>
              <a:t>‹#›</a:t>
            </a:fld>
            <a:endParaRPr lang="en-US"/>
          </a:p>
        </p:txBody>
      </p:sp>
    </p:spTree>
    <p:extLst>
      <p:ext uri="{BB962C8B-B14F-4D97-AF65-F5344CB8AC3E}">
        <p14:creationId xmlns:p14="http://schemas.microsoft.com/office/powerpoint/2010/main" val="707815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87314-FDA1-994F-A6E8-1552D2E0DA3A}" type="datetimeFigureOut">
              <a:rPr lang="en-US" smtClean="0"/>
              <a:t>5/29/23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74EAB-C44A-7F4B-8BD9-B5EE2B301CAA}" type="slidenum">
              <a:rPr lang="en-US" smtClean="0"/>
              <a:t>‹#›</a:t>
            </a:fld>
            <a:endParaRPr lang="en-US"/>
          </a:p>
        </p:txBody>
      </p:sp>
    </p:spTree>
    <p:extLst>
      <p:ext uri="{BB962C8B-B14F-4D97-AF65-F5344CB8AC3E}">
        <p14:creationId xmlns:p14="http://schemas.microsoft.com/office/powerpoint/2010/main" val="28904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87314-FDA1-994F-A6E8-1552D2E0DA3A}" type="datetimeFigureOut">
              <a:rPr lang="en-US" smtClean="0"/>
              <a:t>5/29/23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74EAB-C44A-7F4B-8BD9-B5EE2B301CAA}" type="slidenum">
              <a:rPr lang="en-US" smtClean="0"/>
              <a:t>‹#›</a:t>
            </a:fld>
            <a:endParaRPr lang="en-US"/>
          </a:p>
        </p:txBody>
      </p:sp>
    </p:spTree>
    <p:extLst>
      <p:ext uri="{BB962C8B-B14F-4D97-AF65-F5344CB8AC3E}">
        <p14:creationId xmlns:p14="http://schemas.microsoft.com/office/powerpoint/2010/main" val="86705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87314-FDA1-994F-A6E8-1552D2E0DA3A}" type="datetimeFigureOut">
              <a:rPr lang="en-US" smtClean="0"/>
              <a:t>5/29/23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74EAB-C44A-7F4B-8BD9-B5EE2B301CAA}" type="slidenum">
              <a:rPr lang="en-US" smtClean="0"/>
              <a:t>‹#›</a:t>
            </a:fld>
            <a:endParaRPr lang="en-US"/>
          </a:p>
        </p:txBody>
      </p:sp>
    </p:spTree>
    <p:extLst>
      <p:ext uri="{BB962C8B-B14F-4D97-AF65-F5344CB8AC3E}">
        <p14:creationId xmlns:p14="http://schemas.microsoft.com/office/powerpoint/2010/main" val="293999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F87314-FDA1-994F-A6E8-1552D2E0DA3A}" type="datetimeFigureOut">
              <a:rPr lang="en-US" smtClean="0"/>
              <a:t>5/29/23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74EAB-C44A-7F4B-8BD9-B5EE2B301CAA}" type="slidenum">
              <a:rPr lang="en-US" smtClean="0"/>
              <a:t>‹#›</a:t>
            </a:fld>
            <a:endParaRPr lang="en-US"/>
          </a:p>
        </p:txBody>
      </p:sp>
    </p:spTree>
    <p:extLst>
      <p:ext uri="{BB962C8B-B14F-4D97-AF65-F5344CB8AC3E}">
        <p14:creationId xmlns:p14="http://schemas.microsoft.com/office/powerpoint/2010/main" val="174252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F87314-FDA1-994F-A6E8-1552D2E0DA3A}" type="datetimeFigureOut">
              <a:rPr lang="en-US" smtClean="0"/>
              <a:t>5/29/23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E74EAB-C44A-7F4B-8BD9-B5EE2B301CAA}" type="slidenum">
              <a:rPr lang="en-US" smtClean="0"/>
              <a:t>‹#›</a:t>
            </a:fld>
            <a:endParaRPr lang="en-US"/>
          </a:p>
        </p:txBody>
      </p:sp>
    </p:spTree>
    <p:extLst>
      <p:ext uri="{BB962C8B-B14F-4D97-AF65-F5344CB8AC3E}">
        <p14:creationId xmlns:p14="http://schemas.microsoft.com/office/powerpoint/2010/main" val="30180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F87314-FDA1-994F-A6E8-1552D2E0DA3A}" type="datetimeFigureOut">
              <a:rPr lang="en-US" smtClean="0"/>
              <a:t>5/29/23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E74EAB-C44A-7F4B-8BD9-B5EE2B301CAA}" type="slidenum">
              <a:rPr lang="en-US" smtClean="0"/>
              <a:t>‹#›</a:t>
            </a:fld>
            <a:endParaRPr lang="en-US"/>
          </a:p>
        </p:txBody>
      </p:sp>
    </p:spTree>
    <p:extLst>
      <p:ext uri="{BB962C8B-B14F-4D97-AF65-F5344CB8AC3E}">
        <p14:creationId xmlns:p14="http://schemas.microsoft.com/office/powerpoint/2010/main" val="87527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87314-FDA1-994F-A6E8-1552D2E0DA3A}" type="datetimeFigureOut">
              <a:rPr lang="en-US" smtClean="0"/>
              <a:t>5/29/23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E74EAB-C44A-7F4B-8BD9-B5EE2B301CAA}" type="slidenum">
              <a:rPr lang="en-US" smtClean="0"/>
              <a:t>‹#›</a:t>
            </a:fld>
            <a:endParaRPr lang="en-US"/>
          </a:p>
        </p:txBody>
      </p:sp>
    </p:spTree>
    <p:extLst>
      <p:ext uri="{BB962C8B-B14F-4D97-AF65-F5344CB8AC3E}">
        <p14:creationId xmlns:p14="http://schemas.microsoft.com/office/powerpoint/2010/main" val="311290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F87314-FDA1-994F-A6E8-1552D2E0DA3A}" type="datetimeFigureOut">
              <a:rPr lang="en-US" smtClean="0"/>
              <a:t>5/29/23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74EAB-C44A-7F4B-8BD9-B5EE2B301CAA}" type="slidenum">
              <a:rPr lang="en-US" smtClean="0"/>
              <a:t>‹#›</a:t>
            </a:fld>
            <a:endParaRPr lang="en-US"/>
          </a:p>
        </p:txBody>
      </p:sp>
    </p:spTree>
    <p:extLst>
      <p:ext uri="{BB962C8B-B14F-4D97-AF65-F5344CB8AC3E}">
        <p14:creationId xmlns:p14="http://schemas.microsoft.com/office/powerpoint/2010/main" val="17138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F87314-FDA1-994F-A6E8-1552D2E0DA3A}" type="datetimeFigureOut">
              <a:rPr lang="en-US" smtClean="0"/>
              <a:t>5/29/23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74EAB-C44A-7F4B-8BD9-B5EE2B301CAA}" type="slidenum">
              <a:rPr lang="en-US" smtClean="0"/>
              <a:t>‹#›</a:t>
            </a:fld>
            <a:endParaRPr lang="en-US"/>
          </a:p>
        </p:txBody>
      </p:sp>
    </p:spTree>
    <p:extLst>
      <p:ext uri="{BB962C8B-B14F-4D97-AF65-F5344CB8AC3E}">
        <p14:creationId xmlns:p14="http://schemas.microsoft.com/office/powerpoint/2010/main" val="401294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87314-FDA1-994F-A6E8-1552D2E0DA3A}" type="datetimeFigureOut">
              <a:rPr lang="en-US" smtClean="0"/>
              <a:t>5/29/23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74EAB-C44A-7F4B-8BD9-B5EE2B301CAA}" type="slidenum">
              <a:rPr lang="en-US" smtClean="0"/>
              <a:t>‹#›</a:t>
            </a:fld>
            <a:endParaRPr lang="en-US"/>
          </a:p>
        </p:txBody>
      </p:sp>
    </p:spTree>
    <p:extLst>
      <p:ext uri="{BB962C8B-B14F-4D97-AF65-F5344CB8AC3E}">
        <p14:creationId xmlns:p14="http://schemas.microsoft.com/office/powerpoint/2010/main" val="4003762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B157-CF49-86A0-70EF-8C8997C30959}"/>
              </a:ext>
            </a:extLst>
          </p:cNvPr>
          <p:cNvSpPr>
            <a:spLocks noGrp="1"/>
          </p:cNvSpPr>
          <p:nvPr>
            <p:ph type="ctrTitle"/>
          </p:nvPr>
        </p:nvSpPr>
        <p:spPr/>
        <p:txBody>
          <a:bodyPr>
            <a:normAutofit/>
          </a:bodyPr>
          <a:lstStyle/>
          <a:p>
            <a:r>
              <a:rPr lang="en-US" sz="3600" dirty="0"/>
              <a:t>Research Projects before Senior year,</a:t>
            </a:r>
            <a:br>
              <a:rPr lang="en-US" sz="3600" dirty="0"/>
            </a:br>
            <a:r>
              <a:rPr lang="en-US" sz="3600" dirty="0"/>
              <a:t> Senior Projects,</a:t>
            </a:r>
            <a:br>
              <a:rPr lang="en-US" sz="3600" dirty="0"/>
            </a:br>
            <a:r>
              <a:rPr lang="en-US" sz="3600" dirty="0"/>
              <a:t>and How to get into a Lab</a:t>
            </a:r>
          </a:p>
        </p:txBody>
      </p:sp>
      <p:sp>
        <p:nvSpPr>
          <p:cNvPr id="3" name="Subtitle 2">
            <a:extLst>
              <a:ext uri="{FF2B5EF4-FFF2-40B4-BE49-F238E27FC236}">
                <a16:creationId xmlns:a16="http://schemas.microsoft.com/office/drawing/2014/main" id="{135E7901-1EB6-9999-4AAC-4B57AE23A06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4144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A9714E-277D-429F-0C89-3A7B0210D576}"/>
              </a:ext>
            </a:extLst>
          </p:cNvPr>
          <p:cNvSpPr txBox="1"/>
          <p:nvPr/>
        </p:nvSpPr>
        <p:spPr>
          <a:xfrm>
            <a:off x="127322" y="1289844"/>
            <a:ext cx="8854632" cy="3693319"/>
          </a:xfrm>
          <a:prstGeom prst="rect">
            <a:avLst/>
          </a:prstGeom>
          <a:noFill/>
        </p:spPr>
        <p:txBody>
          <a:bodyPr wrap="square">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E&amp;EB 495/496. Intensive Senior Research</a:t>
            </a:r>
            <a:r>
              <a:rPr lang="en-US" sz="1800" dirty="0">
                <a:effectLst/>
                <a:latin typeface="Calibri" panose="020F0502020204030204" pitchFamily="34" charset="0"/>
                <a:ea typeface="Calibri" panose="020F0502020204030204" pitchFamily="34" charset="0"/>
                <a:cs typeface="Times New Roman" panose="02020603050405020304" pitchFamily="18" charset="0"/>
              </a:rPr>
              <a:t>. Marta Wells HTBA</a:t>
            </a:r>
          </a:p>
          <a:p>
            <a:pPr marL="0" marR="0">
              <a:spcBef>
                <a:spcPts val="0"/>
              </a:spcBef>
              <a:spcAft>
                <a:spcPts val="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Two terms of intensive original research during the senior year </a:t>
            </a:r>
            <a:r>
              <a:rPr lang="en-US" sz="1800" dirty="0">
                <a:effectLst/>
                <a:latin typeface="Calibri" panose="020F0502020204030204" pitchFamily="34" charset="0"/>
                <a:ea typeface="Calibri" panose="020F0502020204030204" pitchFamily="34" charset="0"/>
                <a:cs typeface="Times New Roman" panose="02020603050405020304" pitchFamily="18" charset="0"/>
              </a:rPr>
              <a:t>under the sponsorship of a Yale faculty member. Like other research courses except that a more substantial portion of a student’s time and effort should be spent on the research project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minimum average of twenty hours per week</a:t>
            </a:r>
            <a:r>
              <a:rPr lang="en-US" sz="1800" dirty="0">
                <a:effectLst/>
                <a:latin typeface="Calibri" panose="020F0502020204030204" pitchFamily="34" charset="0"/>
                <a:ea typeface="Calibri" panose="020F0502020204030204" pitchFamily="34" charset="0"/>
                <a:cs typeface="Times New Roman" panose="02020603050405020304" pitchFamily="18" charset="0"/>
              </a:rPr>
              <a:t>). A research proposal approved by the sponsoring faculty member must be submitted to the  director and the assistant director of undergraduate studies; forms are available from the office of undergraduate studies. For research in the fall term, approval is encouraging during the spring term of the junior year.</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Proposals are due no later than the first day of the second week of the term in which the student enrolls in the course. The final research paper is due in the hands of the director of undergraduate studies by the last day of reading period in the term of enrollment. Fulfills a portion of the senior requirement for the B.S. degree. Must be taken in the senior year.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The senior research requirement for the BS is two semesters of research.</a:t>
            </a:r>
            <a:r>
              <a:rPr lang="en-US" sz="1800" dirty="0">
                <a:effectLst/>
                <a:latin typeface="Calibri" panose="020F0502020204030204" pitchFamily="34" charset="0"/>
                <a:ea typeface="Calibri" panose="020F0502020204030204" pitchFamily="34" charset="0"/>
                <a:cs typeface="Times New Roman" panose="02020603050405020304" pitchFamily="18" charset="0"/>
              </a:rPr>
              <a:t> Four course credits.</a:t>
            </a:r>
          </a:p>
        </p:txBody>
      </p:sp>
    </p:spTree>
    <p:extLst>
      <p:ext uri="{BB962C8B-B14F-4D97-AF65-F5344CB8AC3E}">
        <p14:creationId xmlns:p14="http://schemas.microsoft.com/office/powerpoint/2010/main" val="1452471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A153EC-F45D-C7C7-248D-5D913661EF81}"/>
              </a:ext>
            </a:extLst>
          </p:cNvPr>
          <p:cNvPicPr>
            <a:picLocks noChangeAspect="1"/>
          </p:cNvPicPr>
          <p:nvPr/>
        </p:nvPicPr>
        <p:blipFill>
          <a:blip r:embed="rId2"/>
          <a:stretch>
            <a:fillRect/>
          </a:stretch>
        </p:blipFill>
        <p:spPr>
          <a:xfrm>
            <a:off x="1922318" y="0"/>
            <a:ext cx="5299364" cy="6858000"/>
          </a:xfrm>
          <a:prstGeom prst="rect">
            <a:avLst/>
          </a:prstGeom>
        </p:spPr>
      </p:pic>
    </p:spTree>
    <p:extLst>
      <p:ext uri="{BB962C8B-B14F-4D97-AF65-F5344CB8AC3E}">
        <p14:creationId xmlns:p14="http://schemas.microsoft.com/office/powerpoint/2010/main" val="253826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FE523C-369A-FBD6-CC9D-4912B6E900D6}"/>
              </a:ext>
            </a:extLst>
          </p:cNvPr>
          <p:cNvSpPr txBox="1"/>
          <p:nvPr/>
        </p:nvSpPr>
        <p:spPr>
          <a:xfrm>
            <a:off x="208347" y="1486218"/>
            <a:ext cx="8669438" cy="3416320"/>
          </a:xfrm>
          <a:prstGeom prst="rect">
            <a:avLst/>
          </a:prstGeom>
          <a:noFill/>
        </p:spPr>
        <p:txBody>
          <a:bodyPr wrap="square">
            <a:spAutoFit/>
          </a:bodyPr>
          <a:lstStyle/>
          <a:p>
            <a:r>
              <a:rPr lang="en-US" b="1" dirty="0">
                <a:effectLst/>
                <a:latin typeface="Times New Roman" panose="02020603050405020304" pitchFamily="18" charset="0"/>
              </a:rPr>
              <a:t>SENIOR ESSAY REQUIREMENTS</a:t>
            </a:r>
          </a:p>
          <a:p>
            <a:r>
              <a:rPr lang="en-US" dirty="0">
                <a:effectLst/>
                <a:highlight>
                  <a:srgbClr val="FFFF00"/>
                </a:highlight>
                <a:latin typeface="Times New Roman" panose="02020603050405020304" pitchFamily="18" charset="0"/>
              </a:rPr>
              <a:t>The senior essay is graded</a:t>
            </a:r>
            <a:r>
              <a:rPr lang="en-US" b="1" dirty="0">
                <a:effectLst/>
                <a:highlight>
                  <a:srgbClr val="FFFF00"/>
                </a:highlight>
                <a:latin typeface="Times New Roman" panose="02020603050405020304" pitchFamily="18" charset="0"/>
              </a:rPr>
              <a:t>, but it carries no course credit</a:t>
            </a:r>
            <a:r>
              <a:rPr lang="en-US" dirty="0">
                <a:effectLst/>
                <a:latin typeface="Times New Roman" panose="02020603050405020304" pitchFamily="18" charset="0"/>
              </a:rPr>
              <a:t>. The senior essay should be a critical evaluation of some portion of the current, primary biological literature. The topic may be anything within the realm of biology or it may explore the relationships of biology to other fields. Each student must obtain approval of the paper topic from a member of the EEB department to assure that the subject is a promising one. The paper must be a minimum of 20 double-spaced pages, not including bibliography. The faculty in charge of senior projects will ask a faculty advisor to read and grade each paper. Students may suggest readers, if they wish. Papers are to be submitted to the student’s senior essay advisor and a copy to the faculty in charge of the senior projects. Normally, a letter grade is reported to the registrar by the faculty in charge. If the essay is “Unsatisfactory”, the student may make arrangements with the DUS to submit another paper. </a:t>
            </a:r>
            <a:endParaRPr lang="en-US" dirty="0"/>
          </a:p>
        </p:txBody>
      </p:sp>
    </p:spTree>
    <p:extLst>
      <p:ext uri="{BB962C8B-B14F-4D97-AF65-F5344CB8AC3E}">
        <p14:creationId xmlns:p14="http://schemas.microsoft.com/office/powerpoint/2010/main" val="786622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FDAB11-AE4A-5C0D-C47E-4969F9209E25}"/>
              </a:ext>
            </a:extLst>
          </p:cNvPr>
          <p:cNvPicPr>
            <a:picLocks noChangeAspect="1"/>
          </p:cNvPicPr>
          <p:nvPr/>
        </p:nvPicPr>
        <p:blipFill>
          <a:blip r:embed="rId2"/>
          <a:stretch>
            <a:fillRect/>
          </a:stretch>
        </p:blipFill>
        <p:spPr>
          <a:xfrm>
            <a:off x="1922318" y="0"/>
            <a:ext cx="5299364" cy="6858000"/>
          </a:xfrm>
          <a:prstGeom prst="rect">
            <a:avLst/>
          </a:prstGeom>
        </p:spPr>
      </p:pic>
    </p:spTree>
    <p:extLst>
      <p:ext uri="{BB962C8B-B14F-4D97-AF65-F5344CB8AC3E}">
        <p14:creationId xmlns:p14="http://schemas.microsoft.com/office/powerpoint/2010/main" val="1497029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B91B-DB60-80FC-2B9F-BD5344270C91}"/>
              </a:ext>
            </a:extLst>
          </p:cNvPr>
          <p:cNvSpPr>
            <a:spLocks noGrp="1"/>
          </p:cNvSpPr>
          <p:nvPr>
            <p:ph type="title"/>
          </p:nvPr>
        </p:nvSpPr>
        <p:spPr/>
        <p:txBody>
          <a:bodyPr/>
          <a:lstStyle/>
          <a:p>
            <a:r>
              <a:rPr lang="en-US" dirty="0"/>
              <a:t>How to find a lab/project</a:t>
            </a:r>
          </a:p>
        </p:txBody>
      </p:sp>
      <p:sp>
        <p:nvSpPr>
          <p:cNvPr id="3" name="Content Placeholder 2">
            <a:extLst>
              <a:ext uri="{FF2B5EF4-FFF2-40B4-BE49-F238E27FC236}">
                <a16:creationId xmlns:a16="http://schemas.microsoft.com/office/drawing/2014/main" id="{2CF5DC58-E6E6-00E2-D6A1-2E7FAEFE4023}"/>
              </a:ext>
            </a:extLst>
          </p:cNvPr>
          <p:cNvSpPr>
            <a:spLocks noGrp="1"/>
          </p:cNvSpPr>
          <p:nvPr>
            <p:ph idx="1"/>
          </p:nvPr>
        </p:nvSpPr>
        <p:spPr/>
        <p:txBody>
          <a:bodyPr/>
          <a:lstStyle/>
          <a:p>
            <a:r>
              <a:rPr lang="en-US" dirty="0"/>
              <a:t>1. If you don’t have a good idea of what would you like to do </a:t>
            </a:r>
          </a:p>
          <a:p>
            <a:pPr lvl="1"/>
            <a:r>
              <a:rPr lang="en-US" dirty="0"/>
              <a:t>Look at the </a:t>
            </a:r>
            <a:r>
              <a:rPr lang="en-US" b="1" dirty="0"/>
              <a:t>Senior Symposium 2023  </a:t>
            </a:r>
            <a:r>
              <a:rPr lang="en-US" dirty="0"/>
              <a:t>in the EEB undergraduate booklet</a:t>
            </a:r>
          </a:p>
          <a:p>
            <a:pPr lvl="1"/>
            <a:r>
              <a:rPr lang="en-US" dirty="0"/>
              <a:t>Go to websites of Departments:</a:t>
            </a:r>
          </a:p>
          <a:p>
            <a:pPr lvl="2"/>
            <a:r>
              <a:rPr lang="en-US" dirty="0"/>
              <a:t>E&amp;EB</a:t>
            </a:r>
          </a:p>
          <a:p>
            <a:pPr lvl="2"/>
            <a:r>
              <a:rPr lang="en-US" dirty="0"/>
              <a:t>School of Medicine</a:t>
            </a:r>
          </a:p>
          <a:p>
            <a:pPr lvl="2"/>
            <a:r>
              <a:rPr lang="en-US" dirty="0"/>
              <a:t>Department of Anthropology, Eric </a:t>
            </a:r>
            <a:r>
              <a:rPr lang="en-US" dirty="0" err="1"/>
              <a:t>Sargis</a:t>
            </a:r>
            <a:r>
              <a:rPr lang="en-US" dirty="0"/>
              <a:t>, Claudia </a:t>
            </a:r>
            <a:r>
              <a:rPr lang="en-US" dirty="0" err="1"/>
              <a:t>Valeggia</a:t>
            </a:r>
            <a:endParaRPr lang="en-US" dirty="0"/>
          </a:p>
          <a:p>
            <a:pPr lvl="2"/>
            <a:r>
              <a:rPr lang="en-US" dirty="0"/>
              <a:t>School for The Environment, </a:t>
            </a:r>
            <a:r>
              <a:rPr lang="en-US" dirty="0" err="1"/>
              <a:t>Marlyse</a:t>
            </a:r>
            <a:r>
              <a:rPr lang="en-US" dirty="0"/>
              <a:t> </a:t>
            </a:r>
            <a:r>
              <a:rPr lang="en-US" dirty="0" err="1"/>
              <a:t>Duggid</a:t>
            </a:r>
            <a:r>
              <a:rPr lang="en-US" dirty="0"/>
              <a:t>, Liza S. </a:t>
            </a:r>
            <a:r>
              <a:rPr lang="en-US" dirty="0" err="1"/>
              <a:t>Comita</a:t>
            </a:r>
            <a:endParaRPr lang="en-US" dirty="0"/>
          </a:p>
          <a:p>
            <a:pPr lvl="2"/>
            <a:r>
              <a:rPr lang="en-US" dirty="0"/>
              <a:t>Talk to people already in a lab.</a:t>
            </a:r>
          </a:p>
          <a:p>
            <a:pPr marL="914400" lvl="2" indent="0">
              <a:buNone/>
            </a:pPr>
            <a:endParaRPr lang="en-US" dirty="0"/>
          </a:p>
        </p:txBody>
      </p:sp>
    </p:spTree>
    <p:extLst>
      <p:ext uri="{BB962C8B-B14F-4D97-AF65-F5344CB8AC3E}">
        <p14:creationId xmlns:p14="http://schemas.microsoft.com/office/powerpoint/2010/main" val="3301216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6043-FD9E-49E3-82B9-C08F12A84609}"/>
              </a:ext>
            </a:extLst>
          </p:cNvPr>
          <p:cNvSpPr>
            <a:spLocks noGrp="1"/>
          </p:cNvSpPr>
          <p:nvPr>
            <p:ph type="title"/>
          </p:nvPr>
        </p:nvSpPr>
        <p:spPr/>
        <p:txBody>
          <a:bodyPr/>
          <a:lstStyle/>
          <a:p>
            <a:r>
              <a:rPr lang="en-US" dirty="0"/>
              <a:t>How to find a get into a lab</a:t>
            </a:r>
          </a:p>
        </p:txBody>
      </p:sp>
      <p:sp>
        <p:nvSpPr>
          <p:cNvPr id="3" name="Content Placeholder 2">
            <a:extLst>
              <a:ext uri="{FF2B5EF4-FFF2-40B4-BE49-F238E27FC236}">
                <a16:creationId xmlns:a16="http://schemas.microsoft.com/office/drawing/2014/main" id="{513EAC4F-3605-6A7E-B6AD-E42276CC3DC3}"/>
              </a:ext>
            </a:extLst>
          </p:cNvPr>
          <p:cNvSpPr>
            <a:spLocks noGrp="1"/>
          </p:cNvSpPr>
          <p:nvPr>
            <p:ph idx="1"/>
          </p:nvPr>
        </p:nvSpPr>
        <p:spPr/>
        <p:txBody>
          <a:bodyPr>
            <a:normAutofit/>
          </a:bodyPr>
          <a:lstStyle/>
          <a:p>
            <a:pPr marL="514350" indent="-514350">
              <a:buAutoNum type="arabicPeriod"/>
            </a:pPr>
            <a:r>
              <a:rPr lang="en-US" dirty="0"/>
              <a:t>Choose 3-5 candidate labs</a:t>
            </a:r>
          </a:p>
          <a:p>
            <a:pPr marL="514350" indent="-514350">
              <a:buAutoNum type="arabicPeriod"/>
            </a:pPr>
            <a:r>
              <a:rPr lang="en-US" dirty="0"/>
              <a:t>Read the abstract of  some of the papers in their website</a:t>
            </a:r>
          </a:p>
          <a:p>
            <a:pPr marL="514350" indent="-514350">
              <a:buAutoNum type="arabicPeriod"/>
            </a:pPr>
            <a:r>
              <a:rPr lang="en-US" dirty="0"/>
              <a:t>Write a letter to the PI(s) of each lab and say something about your interest on the research going on in there (mention the paper or overall projects of the lab).</a:t>
            </a:r>
          </a:p>
          <a:p>
            <a:pPr marL="514350" indent="-514350">
              <a:buAutoNum type="arabicPeriod"/>
            </a:pPr>
            <a:r>
              <a:rPr lang="en-US" dirty="0"/>
              <a:t>Ask if there is a place for you since you are looking for a research project for your senior thesis</a:t>
            </a:r>
          </a:p>
          <a:p>
            <a:endParaRPr lang="en-US" dirty="0"/>
          </a:p>
        </p:txBody>
      </p:sp>
    </p:spTree>
    <p:extLst>
      <p:ext uri="{BB962C8B-B14F-4D97-AF65-F5344CB8AC3E}">
        <p14:creationId xmlns:p14="http://schemas.microsoft.com/office/powerpoint/2010/main" val="824893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6043-FD9E-49E3-82B9-C08F12A84609}"/>
              </a:ext>
            </a:extLst>
          </p:cNvPr>
          <p:cNvSpPr>
            <a:spLocks noGrp="1"/>
          </p:cNvSpPr>
          <p:nvPr>
            <p:ph type="title"/>
          </p:nvPr>
        </p:nvSpPr>
        <p:spPr/>
        <p:txBody>
          <a:bodyPr/>
          <a:lstStyle/>
          <a:p>
            <a:r>
              <a:rPr lang="en-US" dirty="0"/>
              <a:t>How to find a get into a lab</a:t>
            </a:r>
          </a:p>
        </p:txBody>
      </p:sp>
      <p:sp>
        <p:nvSpPr>
          <p:cNvPr id="3" name="Content Placeholder 2">
            <a:extLst>
              <a:ext uri="{FF2B5EF4-FFF2-40B4-BE49-F238E27FC236}">
                <a16:creationId xmlns:a16="http://schemas.microsoft.com/office/drawing/2014/main" id="{513EAC4F-3605-6A7E-B6AD-E42276CC3DC3}"/>
              </a:ext>
            </a:extLst>
          </p:cNvPr>
          <p:cNvSpPr>
            <a:spLocks noGrp="1"/>
          </p:cNvSpPr>
          <p:nvPr>
            <p:ph idx="1"/>
          </p:nvPr>
        </p:nvSpPr>
        <p:spPr/>
        <p:txBody>
          <a:bodyPr>
            <a:normAutofit/>
          </a:bodyPr>
          <a:lstStyle/>
          <a:p>
            <a:pPr marL="0" indent="0">
              <a:buNone/>
            </a:pPr>
            <a:r>
              <a:rPr lang="en-US" dirty="0"/>
              <a:t>5. Find out if there are more students in this lab </a:t>
            </a:r>
          </a:p>
          <a:p>
            <a:pPr marL="0" indent="0">
              <a:buNone/>
            </a:pPr>
            <a:r>
              <a:rPr lang="en-US" dirty="0"/>
              <a:t>6. Notice if the students are progressing on their learning and have mentors</a:t>
            </a:r>
          </a:p>
          <a:p>
            <a:pPr marL="0" indent="0">
              <a:buNone/>
            </a:pPr>
            <a:r>
              <a:rPr lang="en-US" dirty="0"/>
              <a:t>7. Try going to the lab meetings sessions</a:t>
            </a:r>
          </a:p>
          <a:p>
            <a:pPr marL="0" indent="0">
              <a:buNone/>
            </a:pPr>
            <a:r>
              <a:rPr lang="en-US" dirty="0"/>
              <a:t>8. If after few weeks you have not been engaged on the work, ask about this to your mentor or grad student. </a:t>
            </a:r>
          </a:p>
          <a:p>
            <a:pPr marL="0" indent="0">
              <a:buNone/>
            </a:pPr>
            <a:r>
              <a:rPr lang="en-US" dirty="0"/>
              <a:t>9. Bear in mind you always can go to another Lab.</a:t>
            </a:r>
          </a:p>
        </p:txBody>
      </p:sp>
    </p:spTree>
    <p:extLst>
      <p:ext uri="{BB962C8B-B14F-4D97-AF65-F5344CB8AC3E}">
        <p14:creationId xmlns:p14="http://schemas.microsoft.com/office/powerpoint/2010/main" val="3717832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6043-FD9E-49E3-82B9-C08F12A84609}"/>
              </a:ext>
            </a:extLst>
          </p:cNvPr>
          <p:cNvSpPr>
            <a:spLocks noGrp="1"/>
          </p:cNvSpPr>
          <p:nvPr>
            <p:ph type="title"/>
          </p:nvPr>
        </p:nvSpPr>
        <p:spPr/>
        <p:txBody>
          <a:bodyPr/>
          <a:lstStyle/>
          <a:p>
            <a:r>
              <a:rPr lang="en-US" dirty="0"/>
              <a:t>How to find a get into a lab</a:t>
            </a:r>
          </a:p>
        </p:txBody>
      </p:sp>
      <p:sp>
        <p:nvSpPr>
          <p:cNvPr id="3" name="Content Placeholder 2">
            <a:extLst>
              <a:ext uri="{FF2B5EF4-FFF2-40B4-BE49-F238E27FC236}">
                <a16:creationId xmlns:a16="http://schemas.microsoft.com/office/drawing/2014/main" id="{513EAC4F-3605-6A7E-B6AD-E42276CC3DC3}"/>
              </a:ext>
            </a:extLst>
          </p:cNvPr>
          <p:cNvSpPr>
            <a:spLocks noGrp="1"/>
          </p:cNvSpPr>
          <p:nvPr>
            <p:ph idx="1"/>
          </p:nvPr>
        </p:nvSpPr>
        <p:spPr/>
        <p:txBody>
          <a:bodyPr>
            <a:normAutofit/>
          </a:bodyPr>
          <a:lstStyle/>
          <a:p>
            <a:pPr marL="0" indent="0">
              <a:buNone/>
            </a:pPr>
            <a:r>
              <a:rPr lang="en-US" dirty="0"/>
              <a:t>Questions?</a:t>
            </a:r>
          </a:p>
        </p:txBody>
      </p:sp>
    </p:spTree>
    <p:extLst>
      <p:ext uri="{BB962C8B-B14F-4D97-AF65-F5344CB8AC3E}">
        <p14:creationId xmlns:p14="http://schemas.microsoft.com/office/powerpoint/2010/main" val="1830334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F30747-2AA5-4F32-352C-E7F046FEE23F}"/>
              </a:ext>
            </a:extLst>
          </p:cNvPr>
          <p:cNvSpPr txBox="1"/>
          <p:nvPr/>
        </p:nvSpPr>
        <p:spPr>
          <a:xfrm>
            <a:off x="381962" y="1601965"/>
            <a:ext cx="8611565" cy="3970318"/>
          </a:xfrm>
          <a:prstGeom prst="rect">
            <a:avLst/>
          </a:prstGeom>
          <a:noFill/>
        </p:spPr>
        <p:txBody>
          <a:bodyPr wrap="square">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E&amp;EB Research and Tutorials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E&amp;EB 469. Tutorial</a:t>
            </a:r>
            <a:r>
              <a:rPr lang="en-US" sz="1800" dirty="0">
                <a:effectLst/>
                <a:latin typeface="Calibri" panose="020F0502020204030204" pitchFamily="34" charset="0"/>
                <a:ea typeface="Calibri" panose="020F0502020204030204" pitchFamily="34" charset="0"/>
                <a:cs typeface="Times New Roman" panose="02020603050405020304" pitchFamily="18" charset="0"/>
              </a:rPr>
              <a:t>. Marta Wells HTBA</a:t>
            </a:r>
          </a:p>
          <a:p>
            <a:pPr marL="0" marR="0">
              <a:spcBef>
                <a:spcPts val="0"/>
              </a:spcBef>
              <a:spcAft>
                <a:spcPts val="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Individual </a:t>
            </a:r>
            <a:r>
              <a:rPr lang="en-US" sz="1800" dirty="0">
                <a:effectLst/>
                <a:latin typeface="Calibri" panose="020F0502020204030204" pitchFamily="34" charset="0"/>
                <a:ea typeface="Calibri" panose="020F0502020204030204" pitchFamily="34" charset="0"/>
                <a:cs typeface="Times New Roman" panose="02020603050405020304" pitchFamily="18" charset="0"/>
              </a:rPr>
              <a:t>or small-group study for qualified students who wish to investigate an area of ecology or evolutionary biology not presently covered by regular courses.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student must be sponsored by a faculty member</a:t>
            </a:r>
            <a:r>
              <a:rPr lang="en-US" sz="1800" dirty="0">
                <a:effectLst/>
                <a:latin typeface="Calibri" panose="020F0502020204030204" pitchFamily="34" charset="0"/>
                <a:ea typeface="Calibri" panose="020F0502020204030204" pitchFamily="34" charset="0"/>
                <a:cs typeface="Times New Roman" panose="02020603050405020304" pitchFamily="18" charset="0"/>
              </a:rPr>
              <a:t> who sets requirements and meets weekly or biweekly with the student. One or more written examinations and/or a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term paper are required</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register, the student must submit a written plan of study approved by the faculty instructor or the director of undergraduate studies. Students are encouraged to apply during the term preceding the tutorial. Proposals must be submitted no later than the first day of the second week of the term in which the student enrolls in the tutorial. The final paper is due in the hands of the director of undergraduate studies by the last day of the reading period in the term of enrollment. In special cases, with approval of the director of undergraduate studies, this course may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 elected for more than one term</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Usually but not always, faculty sponsors must be members of the E&amp;EB department.</a:t>
            </a:r>
          </a:p>
        </p:txBody>
      </p:sp>
    </p:spTree>
    <p:extLst>
      <p:ext uri="{BB962C8B-B14F-4D97-AF65-F5344CB8AC3E}">
        <p14:creationId xmlns:p14="http://schemas.microsoft.com/office/powerpoint/2010/main" val="297733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4D2C12-8B3C-5A7C-5074-202038197461}"/>
              </a:ext>
            </a:extLst>
          </p:cNvPr>
          <p:cNvPicPr>
            <a:picLocks noChangeAspect="1"/>
          </p:cNvPicPr>
          <p:nvPr/>
        </p:nvPicPr>
        <p:blipFill>
          <a:blip r:embed="rId2"/>
          <a:stretch>
            <a:fillRect/>
          </a:stretch>
        </p:blipFill>
        <p:spPr>
          <a:xfrm>
            <a:off x="1922318" y="0"/>
            <a:ext cx="5299364" cy="6858000"/>
          </a:xfrm>
          <a:prstGeom prst="rect">
            <a:avLst/>
          </a:prstGeom>
        </p:spPr>
      </p:pic>
    </p:spTree>
    <p:extLst>
      <p:ext uri="{BB962C8B-B14F-4D97-AF65-F5344CB8AC3E}">
        <p14:creationId xmlns:p14="http://schemas.microsoft.com/office/powerpoint/2010/main" val="3716145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8FBCA4-EB56-DE75-A1D9-219B4F829370}"/>
              </a:ext>
            </a:extLst>
          </p:cNvPr>
          <p:cNvSpPr txBox="1"/>
          <p:nvPr/>
        </p:nvSpPr>
        <p:spPr>
          <a:xfrm>
            <a:off x="231494" y="1186467"/>
            <a:ext cx="8773610" cy="4524315"/>
          </a:xfrm>
          <a:prstGeom prst="rect">
            <a:avLst/>
          </a:prstGeom>
          <a:noFill/>
        </p:spPr>
        <p:txBody>
          <a:bodyPr wrap="square">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E&amp;EB 474. Research</a:t>
            </a:r>
            <a:r>
              <a:rPr lang="en-US" sz="1800" dirty="0">
                <a:effectLst/>
                <a:latin typeface="Calibri" panose="020F0502020204030204" pitchFamily="34" charset="0"/>
                <a:ea typeface="Calibri" panose="020F0502020204030204" pitchFamily="34" charset="0"/>
                <a:cs typeface="Times New Roman" panose="02020603050405020304" pitchFamily="18" charset="0"/>
              </a:rPr>
              <a:t>. Marta Wells HTBA</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term of original research in an area relevant to ecology or evolutionary biology. This may involve, for example, laboratory work, fieldwork, or mathematical or computer modeling.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may also work in areas related to environmental biology such as policy, economics, or ethics.  The research project may not be a review of relevant literature but must be original.  In all cases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students must have a faculty sponsor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oversees the research and is responsible for the rigor of the project. Students are expected to spend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ten hours per week </a:t>
            </a:r>
            <a:r>
              <a:rPr lang="en-US" sz="1800" dirty="0">
                <a:effectLst/>
                <a:latin typeface="Calibri" panose="020F0502020204030204" pitchFamily="34" charset="0"/>
                <a:ea typeface="Calibri" panose="020F0502020204030204" pitchFamily="34" charset="0"/>
                <a:cs typeface="Times New Roman" panose="02020603050405020304" pitchFamily="18" charset="0"/>
              </a:rPr>
              <a:t>on their research projects. Using the form available from the office of undergraduate studies or from the Classes server, students must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submit a research proposal </a:t>
            </a:r>
            <a:r>
              <a:rPr lang="en-US" sz="1800" dirty="0">
                <a:effectLst/>
                <a:latin typeface="Calibri" panose="020F0502020204030204" pitchFamily="34" charset="0"/>
                <a:ea typeface="Calibri" panose="020F0502020204030204" pitchFamily="34" charset="0"/>
                <a:cs typeface="Times New Roman" panose="02020603050405020304" pitchFamily="18" charset="0"/>
              </a:rPr>
              <a:t>that has been approved by the faculty sponsor to the director of undergraduate studies, preferably during the term preceding the research.</a:t>
            </a:r>
          </a:p>
          <a:p>
            <a:pPr marL="0" marR="0">
              <a:spcBef>
                <a:spcPts val="0"/>
              </a:spcBef>
              <a:spcAft>
                <a:spcPts val="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Proposals are due no later than the first day of the second week of the term in which the student enrolls in the course</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final research paper is due in the hands of the director of undergraduate studies and Assistant Director, Marta Wells, and Kelly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Pyers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Registrar E&amp;EB by the last day of reading period in the term of enrollment.</a:t>
            </a:r>
          </a:p>
        </p:txBody>
      </p:sp>
    </p:spTree>
    <p:extLst>
      <p:ext uri="{BB962C8B-B14F-4D97-AF65-F5344CB8AC3E}">
        <p14:creationId xmlns:p14="http://schemas.microsoft.com/office/powerpoint/2010/main" val="315704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FDE79E-64F2-76AA-A4B3-550D1F41EDDB}"/>
              </a:ext>
            </a:extLst>
          </p:cNvPr>
          <p:cNvPicPr>
            <a:picLocks noChangeAspect="1"/>
          </p:cNvPicPr>
          <p:nvPr/>
        </p:nvPicPr>
        <p:blipFill>
          <a:blip r:embed="rId2"/>
          <a:stretch>
            <a:fillRect/>
          </a:stretch>
        </p:blipFill>
        <p:spPr>
          <a:xfrm>
            <a:off x="1922318" y="0"/>
            <a:ext cx="5299364" cy="6858000"/>
          </a:xfrm>
          <a:prstGeom prst="rect">
            <a:avLst/>
          </a:prstGeom>
        </p:spPr>
      </p:pic>
    </p:spTree>
    <p:extLst>
      <p:ext uri="{BB962C8B-B14F-4D97-AF65-F5344CB8AC3E}">
        <p14:creationId xmlns:p14="http://schemas.microsoft.com/office/powerpoint/2010/main" val="904132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F165D9-EF35-9261-7DD1-C3F244F8227D}"/>
              </a:ext>
            </a:extLst>
          </p:cNvPr>
          <p:cNvSpPr txBox="1"/>
          <p:nvPr/>
        </p:nvSpPr>
        <p:spPr>
          <a:xfrm>
            <a:off x="231493" y="1866594"/>
            <a:ext cx="8692587" cy="3416320"/>
          </a:xfrm>
          <a:prstGeom prst="rect">
            <a:avLst/>
          </a:prstGeom>
          <a:noFill/>
        </p:spPr>
        <p:txBody>
          <a:bodyPr wrap="square">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E&amp;EB 470. Senior Tutorial</a:t>
            </a:r>
            <a:r>
              <a:rPr lang="en-US" sz="1800" dirty="0">
                <a:effectLst/>
                <a:latin typeface="Calibri" panose="020F0502020204030204" pitchFamily="34" charset="0"/>
                <a:ea typeface="Calibri" panose="020F0502020204030204" pitchFamily="34" charset="0"/>
                <a:cs typeface="Times New Roman" panose="02020603050405020304" pitchFamily="18" charset="0"/>
              </a:rPr>
              <a:t>. Marta Wells HTBA</a:t>
            </a:r>
          </a:p>
          <a:p>
            <a:pPr marL="0" marR="0">
              <a:spcBef>
                <a:spcPts val="0"/>
              </a:spcBef>
              <a:spcAft>
                <a:spcPts val="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Tutorial for seniors in the B.A.</a:t>
            </a:r>
            <a:r>
              <a:rPr lang="en-US" sz="1800" dirty="0">
                <a:effectLst/>
                <a:latin typeface="Calibri" panose="020F0502020204030204" pitchFamily="34" charset="0"/>
                <a:ea typeface="Calibri" panose="020F0502020204030204" pitchFamily="34" charset="0"/>
                <a:cs typeface="Times New Roman" panose="02020603050405020304" pitchFamily="18" charset="0"/>
              </a:rPr>
              <a:t> degree program who elect a term of independent study to complete the senior requirement. A student must be sponsored by a faculty member who sets requirements and meets weekly with the student. One or more written examinations and/or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term paper are required</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register, the student must submit a written plan of study approved by the faculty instructor to the director of undergraduate studies. Students are encouraged to apply during the term preceding the tutorial. Proposals must be submitted no later than the first day of the second week of the term in which the student enrolls in the tutorial.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final paper is due in the hands of the director of undergraduate studies by the last day of reading period in term of enrollment. </a:t>
            </a:r>
            <a:r>
              <a:rPr lang="en-US" sz="1800" dirty="0">
                <a:effectLst/>
                <a:latin typeface="Calibri" panose="020F0502020204030204" pitchFamily="34" charset="0"/>
                <a:ea typeface="Calibri" panose="020F0502020204030204" pitchFamily="34" charset="0"/>
                <a:cs typeface="Times New Roman" panose="02020603050405020304" pitchFamily="18" charset="0"/>
              </a:rPr>
              <a:t>Usually, but not always, faculty sponsors must be members of EEB department. Enrollment limited to seniors. Fulfill the senior requirement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B.A. degree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109261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3889FC-754A-1B92-BCEC-5161631A6329}"/>
              </a:ext>
            </a:extLst>
          </p:cNvPr>
          <p:cNvPicPr>
            <a:picLocks noChangeAspect="1"/>
          </p:cNvPicPr>
          <p:nvPr/>
        </p:nvPicPr>
        <p:blipFill>
          <a:blip r:embed="rId2"/>
          <a:stretch>
            <a:fillRect/>
          </a:stretch>
        </p:blipFill>
        <p:spPr>
          <a:xfrm>
            <a:off x="1922318" y="0"/>
            <a:ext cx="5299364" cy="6858000"/>
          </a:xfrm>
          <a:prstGeom prst="rect">
            <a:avLst/>
          </a:prstGeom>
        </p:spPr>
      </p:pic>
    </p:spTree>
    <p:extLst>
      <p:ext uri="{BB962C8B-B14F-4D97-AF65-F5344CB8AC3E}">
        <p14:creationId xmlns:p14="http://schemas.microsoft.com/office/powerpoint/2010/main" val="3588169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FEFBE0-91FC-02EE-80DD-BCF507FBE5CE}"/>
              </a:ext>
            </a:extLst>
          </p:cNvPr>
          <p:cNvSpPr txBox="1"/>
          <p:nvPr/>
        </p:nvSpPr>
        <p:spPr>
          <a:xfrm>
            <a:off x="381965" y="563419"/>
            <a:ext cx="8646288" cy="5078313"/>
          </a:xfrm>
          <a:prstGeom prst="rect">
            <a:avLst/>
          </a:prstGeom>
          <a:noFill/>
        </p:spPr>
        <p:txBody>
          <a:bodyPr wrap="square">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E&amp;EB 475/476. Senior Research</a:t>
            </a:r>
            <a:r>
              <a:rPr lang="en-US" sz="1800" dirty="0">
                <a:effectLst/>
                <a:latin typeface="Calibri" panose="020F0502020204030204" pitchFamily="34" charset="0"/>
                <a:ea typeface="Calibri" panose="020F0502020204030204" pitchFamily="34" charset="0"/>
                <a:cs typeface="Times New Roman" panose="02020603050405020304" pitchFamily="18" charset="0"/>
              </a:rPr>
              <a:t>. Marta Wells HTBA</a:t>
            </a:r>
          </a:p>
          <a:p>
            <a:pPr marL="0" marR="0">
              <a:spcBef>
                <a:spcPts val="0"/>
              </a:spcBef>
              <a:spcAft>
                <a:spcPts val="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Two terms of original research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an area relevant to ecology or evolutionary biology. This may involve, for example, laboratory work, fieldwork, or mathematical or computer modeling.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may also work in areas related to environmental biology such as policy, economics, or ethics.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research project may not be a review of relevant literature but must be original</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all cases students must have a faculty sponsor who oversees the research and is responsible for the rigor of the project.  Students are expected to spend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ten hours per week </a:t>
            </a:r>
            <a:r>
              <a:rPr lang="en-US" sz="1800" dirty="0">
                <a:effectLst/>
                <a:latin typeface="Calibri" panose="020F0502020204030204" pitchFamily="34" charset="0"/>
                <a:ea typeface="Calibri" panose="020F0502020204030204" pitchFamily="34" charset="0"/>
                <a:cs typeface="Times New Roman" panose="02020603050405020304" pitchFamily="18" charset="0"/>
              </a:rPr>
              <a:t>on their research projects. Using the form available from the office of undergraduate studies or from the Classes server, students must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submit a research proposal that has been approved by the faculty sponsor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the director of undergraduate studies, preferably during the term preceding the research.</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Proposals are due no later than the first day of the second week of the term in which the student enrolls in the course. The final research paper is due in the hands of the director of undergraduate studies by the last day of reading period in the term of enrollment.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Enrollment is limited to seniors</a:t>
            </a:r>
            <a:r>
              <a:rPr lang="en-US" sz="1800" dirty="0">
                <a:effectLst/>
                <a:latin typeface="Calibri" panose="020F0502020204030204" pitchFamily="34" charset="0"/>
                <a:ea typeface="Calibri" panose="020F0502020204030204" pitchFamily="34" charset="0"/>
                <a:cs typeface="Times New Roman" panose="02020603050405020304" pitchFamily="18" charset="0"/>
              </a:rPr>
              <a:t>. Fulfills a portion of the senior requirement for the B.S. degree. Must be taken in the senior year.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senior research requirement for the BS is two semesters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of research</a:t>
            </a:r>
            <a:r>
              <a:rPr lang="en-US" dirty="0">
                <a:effectLst/>
                <a:highlight>
                  <a:srgbClr val="FFFF00"/>
                </a:highlight>
              </a:rPr>
              <a:t> </a:t>
            </a:r>
            <a:endParaRPr lang="en-US" dirty="0">
              <a:highlight>
                <a:srgbClr val="FFFF00"/>
              </a:highlight>
            </a:endParaRPr>
          </a:p>
        </p:txBody>
      </p:sp>
    </p:spTree>
    <p:extLst>
      <p:ext uri="{BB962C8B-B14F-4D97-AF65-F5344CB8AC3E}">
        <p14:creationId xmlns:p14="http://schemas.microsoft.com/office/powerpoint/2010/main" val="211766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89F0F8-46FE-EEEB-8B00-F538D1A69C41}"/>
              </a:ext>
            </a:extLst>
          </p:cNvPr>
          <p:cNvPicPr>
            <a:picLocks noChangeAspect="1"/>
          </p:cNvPicPr>
          <p:nvPr/>
        </p:nvPicPr>
        <p:blipFill>
          <a:blip r:embed="rId2"/>
          <a:stretch>
            <a:fillRect/>
          </a:stretch>
        </p:blipFill>
        <p:spPr>
          <a:xfrm>
            <a:off x="1922318" y="0"/>
            <a:ext cx="5299364" cy="6858000"/>
          </a:xfrm>
          <a:prstGeom prst="rect">
            <a:avLst/>
          </a:prstGeom>
        </p:spPr>
      </p:pic>
    </p:spTree>
    <p:extLst>
      <p:ext uri="{BB962C8B-B14F-4D97-AF65-F5344CB8AC3E}">
        <p14:creationId xmlns:p14="http://schemas.microsoft.com/office/powerpoint/2010/main" val="18059663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340</TotalTime>
  <Words>1535</Words>
  <Application>Microsoft Macintosh PowerPoint</Application>
  <PresentationFormat>On-screen Show (4:3)</PresentationFormat>
  <Paragraphs>42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Research Projects before Senior year,  Senior Projects, and How to get into a Lab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find a lab/project</vt:lpstr>
      <vt:lpstr>How to find a get into a lab</vt:lpstr>
      <vt:lpstr>How to find a get into a lab</vt:lpstr>
      <vt:lpstr>How to find a get into a lab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Projects before Senior year and Senior Projects</dc:title>
  <dc:creator>Microsoft Office User</dc:creator>
  <cp:lastModifiedBy>Microsoft Office User</cp:lastModifiedBy>
  <cp:revision>13</cp:revision>
  <cp:lastPrinted>2022-10-14T16:11:30Z</cp:lastPrinted>
  <dcterms:created xsi:type="dcterms:W3CDTF">2022-10-14T15:03:50Z</dcterms:created>
  <dcterms:modified xsi:type="dcterms:W3CDTF">2023-05-29T20:57:16Z</dcterms:modified>
</cp:coreProperties>
</file>